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58" r:id="rId10"/>
    <p:sldId id="272" r:id="rId11"/>
    <p:sldId id="274" r:id="rId12"/>
    <p:sldId id="275" r:id="rId13"/>
    <p:sldId id="264" r:id="rId14"/>
    <p:sldId id="259" r:id="rId15"/>
    <p:sldId id="262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CB8E0-487E-4197-90AA-F893C33AC5AC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2139E-B70F-4682-9B06-DEA3A37D3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97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139E-B70F-4682-9B06-DEA3A37D37D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139E-B70F-4682-9B06-DEA3A37D37D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139E-B70F-4682-9B06-DEA3A37D37D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139E-B70F-4682-9B06-DEA3A37D37D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139E-B70F-4682-9B06-DEA3A37D37D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139E-B70F-4682-9B06-DEA3A37D37D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139E-B70F-4682-9B06-DEA3A37D37D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3612F-0B00-4E58-9776-7698ED427CA1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3E93-94CE-4643-A4F2-B85A9918B0CC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E86F-E267-4CBA-8096-01E0D70B5731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EA62-A29B-49F3-8616-73D528587BEB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6721-395A-4862-96CE-1117A1080C45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1EAF-1449-4494-9158-BA0461251392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B6083-896A-4D29-9D55-FC3A368F03FA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4AAA-3651-4F31-A7A9-0E14FC8DE781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25B0-0AAD-4A00-9955-9A0F527429EF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E068-0C2F-482C-9074-F6D232FA3F51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5323-7B92-461D-A2AA-3A6143E06941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5B9A97-1DCE-4995-AA29-ADDD4CA1B671}" type="datetime1">
              <a:rPr lang="en-US" smtClean="0"/>
              <a:pPr/>
              <a:t>10/13/2015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Prof. Mohamed Awad (Editor-In-Chief JOHH)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C771E6-32D5-4663-914A-93A97818D36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25352"/>
          </a:xfrm>
        </p:spPr>
        <p:txBody>
          <a:bodyPr/>
          <a:lstStyle/>
          <a:p>
            <a:pPr algn="ctr"/>
            <a:r>
              <a:rPr lang="en-US" dirty="0" smtClean="0"/>
              <a:t>Prof. Mohamed A. Awad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1008"/>
            <a:ext cx="7854696" cy="23762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Editor- In-Chief</a:t>
            </a:r>
          </a:p>
          <a:p>
            <a:pPr algn="ctr"/>
            <a:r>
              <a:rPr lang="en-US" dirty="0" smtClean="0"/>
              <a:t>Journal of Oral Hygiene &amp; Health</a:t>
            </a:r>
          </a:p>
          <a:p>
            <a:pPr algn="ctr"/>
            <a:r>
              <a:rPr lang="en-US" dirty="0" smtClean="0"/>
              <a:t>(JOHH)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e.mail</a:t>
            </a:r>
            <a:r>
              <a:rPr lang="en-US" dirty="0" smtClean="0"/>
              <a:t>: mohamed_awad61@yahoo.com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1095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Some Researches Published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68052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n-US" dirty="0" smtClean="0"/>
              <a:t>Awad MA (1989):  Comparison of the bond strength of commercially available dentine bonding agents </a:t>
            </a:r>
            <a:r>
              <a:rPr lang="en-US" dirty="0" err="1" smtClean="0"/>
              <a:t>MSc</a:t>
            </a:r>
            <a:r>
              <a:rPr lang="en-US" dirty="0" smtClean="0"/>
              <a:t> thesis, Tanta University, Egypt.</a:t>
            </a:r>
          </a:p>
          <a:p>
            <a:pPr lvl="0" algn="just"/>
            <a:r>
              <a:rPr lang="en-US" dirty="0" smtClean="0"/>
              <a:t>Awad MA (1996):  Factors affecting the performance of composite luting cements within the oral cavity.  PhD thesis, University of Manchester, UK.</a:t>
            </a:r>
          </a:p>
          <a:p>
            <a:pPr algn="just"/>
            <a:r>
              <a:rPr lang="en-US" dirty="0" err="1" smtClean="0"/>
              <a:t>Mahrous</a:t>
            </a:r>
            <a:r>
              <a:rPr lang="en-US" dirty="0" smtClean="0"/>
              <a:t> MA and Awad MA (2001):  Shear bond strength of cobalt chromium casted restorations to gallium and amalgam core materials using different luting cements. Egyptian Dental Journal 47 (3): 1529-1535.</a:t>
            </a:r>
          </a:p>
          <a:p>
            <a:pPr algn="just"/>
            <a:r>
              <a:rPr lang="en-US" dirty="0" err="1" smtClean="0"/>
              <a:t>Maghrabi</a:t>
            </a:r>
            <a:r>
              <a:rPr lang="en-US" dirty="0" smtClean="0"/>
              <a:t> AA, Awad M A and </a:t>
            </a:r>
            <a:r>
              <a:rPr lang="en-US" dirty="0" err="1" smtClean="0"/>
              <a:t>Shehata</a:t>
            </a:r>
            <a:r>
              <a:rPr lang="en-US" dirty="0" smtClean="0"/>
              <a:t> MM (2001):  Degree of conversion and compressive strength of recently introduced dental composites as a core build up materials. Egyptian Dental Journal 47 (3): 1469-1478.</a:t>
            </a:r>
          </a:p>
          <a:p>
            <a:pPr algn="just"/>
            <a:r>
              <a:rPr lang="en-US" dirty="0" err="1" smtClean="0"/>
              <a:t>Mahrous</a:t>
            </a:r>
            <a:r>
              <a:rPr lang="en-US" dirty="0" smtClean="0"/>
              <a:t> MA and Awad MA (2002):  Shear bond strength of titanium, cobalt and nickel chromium fixed restorations to dentin surfaces using two resin adhesives. Egyptian Dental Journal 48 (4): 1843-1849.</a:t>
            </a:r>
          </a:p>
          <a:p>
            <a:pPr lvl="0" algn="just"/>
            <a:r>
              <a:rPr lang="en-US" dirty="0" smtClean="0"/>
              <a:t>Awad MA (2003): Stress analysis of resin cements under ceramic restorations. Egyptian Dental Journal 49 (2): 1115-1130. </a:t>
            </a:r>
          </a:p>
          <a:p>
            <a:pPr algn="just"/>
            <a:r>
              <a:rPr lang="en-US" dirty="0" err="1" smtClean="0"/>
              <a:t>Mahrous</a:t>
            </a:r>
            <a:r>
              <a:rPr lang="en-US" dirty="0" smtClean="0"/>
              <a:t> MA and Awad MA (2003): Effect of different converging angles of casted nickel chromium cores on the retention of fixed restorations using different types of luting cements.  </a:t>
            </a:r>
            <a:r>
              <a:rPr lang="en-US" dirty="0" err="1" smtClean="0"/>
              <a:t>Ain</a:t>
            </a:r>
            <a:r>
              <a:rPr lang="en-US" dirty="0" smtClean="0"/>
              <a:t> shams Dental Journal 6 (2): 99-115.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1095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Some Researches Published </a:t>
            </a:r>
            <a:r>
              <a:rPr lang="en-US" sz="4000" i="1" dirty="0" smtClean="0"/>
              <a:t>(cont.)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9685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Awad MA, </a:t>
            </a:r>
            <a:r>
              <a:rPr lang="en-US" dirty="0" err="1" smtClean="0"/>
              <a:t>Maghrabi</a:t>
            </a:r>
            <a:r>
              <a:rPr lang="en-US" dirty="0" smtClean="0"/>
              <a:t> AA and </a:t>
            </a:r>
            <a:r>
              <a:rPr lang="en-US" dirty="0" err="1" smtClean="0"/>
              <a:t>Seif</a:t>
            </a:r>
            <a:r>
              <a:rPr lang="en-US" dirty="0" smtClean="0"/>
              <a:t> RE (2003): Influence of the ferrule effect and prefabricated post type on the fracture resistance of endodontically treated crowned teeth. Egyptian Dental Journal 49 (3): 1155-1162.</a:t>
            </a:r>
          </a:p>
          <a:p>
            <a:pPr algn="just"/>
            <a:r>
              <a:rPr lang="en-US" dirty="0" smtClean="0"/>
              <a:t>Awad MA and </a:t>
            </a:r>
            <a:r>
              <a:rPr lang="en-US" dirty="0" err="1" smtClean="0"/>
              <a:t>Elhejazi</a:t>
            </a:r>
            <a:r>
              <a:rPr lang="en-US" dirty="0" smtClean="0"/>
              <a:t> AA (2003): Effect of water sorption on color stability of resin veneering materials to fixed restorations. Egyptian Dental Journal 49 (4): 1773-1781.</a:t>
            </a:r>
            <a:r>
              <a:rPr lang="en-US" b="1" dirty="0" smtClean="0"/>
              <a:t> </a:t>
            </a:r>
            <a:endParaRPr lang="en-US" dirty="0" smtClean="0"/>
          </a:p>
          <a:p>
            <a:pPr lvl="0" algn="just"/>
            <a:r>
              <a:rPr lang="en-US" dirty="0" err="1" smtClean="0"/>
              <a:t>Mahrous</a:t>
            </a:r>
            <a:r>
              <a:rPr lang="en-US" dirty="0" smtClean="0"/>
              <a:t> MA and Awad MA (2004): Effect of using adhesive resin cements on the retention of fixed restorations cemented to preparations having several convergence angles.  Egyptian Dental Journal 50 (3):1695-1703.</a:t>
            </a:r>
          </a:p>
          <a:p>
            <a:pPr algn="just"/>
            <a:r>
              <a:rPr lang="en-US" dirty="0" err="1" smtClean="0"/>
              <a:t>Mahrous</a:t>
            </a:r>
            <a:r>
              <a:rPr lang="en-US" dirty="0" smtClean="0"/>
              <a:t> MA and Awad MA (2004): Evaluation of bacterial colonization on different treated ceramic surfaces.  Egyptian Dental Journal 50 (4): 1815-1821.</a:t>
            </a:r>
          </a:p>
          <a:p>
            <a:pPr algn="just"/>
            <a:r>
              <a:rPr lang="en-US" dirty="0" smtClean="0"/>
              <a:t>Awad MA and </a:t>
            </a:r>
            <a:r>
              <a:rPr lang="en-US" dirty="0" err="1" smtClean="0"/>
              <a:t>Maghrabi</a:t>
            </a:r>
            <a:r>
              <a:rPr lang="en-US" dirty="0" smtClean="0"/>
              <a:t> AA (2006): Flexural strength of </a:t>
            </a:r>
            <a:r>
              <a:rPr lang="en-US" dirty="0" err="1" smtClean="0"/>
              <a:t>preimpregnated</a:t>
            </a:r>
            <a:r>
              <a:rPr lang="en-US" dirty="0" smtClean="0"/>
              <a:t> fiber reinforced composite bars simulating fixed partial dentures.  Egyptian Dental Journal 52 (3): 1483-1495.</a:t>
            </a:r>
          </a:p>
          <a:p>
            <a:pPr lvl="0" algn="just"/>
            <a:r>
              <a:rPr lang="en-US" dirty="0" smtClean="0"/>
              <a:t>Awad MA and </a:t>
            </a:r>
            <a:r>
              <a:rPr lang="en-US" dirty="0" err="1" smtClean="0"/>
              <a:t>Marghalani</a:t>
            </a:r>
            <a:r>
              <a:rPr lang="en-US" dirty="0" smtClean="0"/>
              <a:t> TY (2007): Fabrication of custom-made ceramic post &amp; core using CAD-CAM technology. Journal of Prosthetic Dentistry 98 (2): 161-162.</a:t>
            </a:r>
          </a:p>
          <a:p>
            <a:pPr algn="just"/>
            <a:r>
              <a:rPr lang="en-US" dirty="0" smtClean="0"/>
              <a:t>Awad MA (2009): Dental ceramics. Published in King </a:t>
            </a:r>
            <a:r>
              <a:rPr lang="en-US" dirty="0" err="1" smtClean="0"/>
              <a:t>Abdulaziz</a:t>
            </a:r>
            <a:r>
              <a:rPr lang="en-US" dirty="0" smtClean="0"/>
              <a:t> University scientific chairs book by Research and Consulting Institute, August 2009, page 120-121.</a:t>
            </a:r>
          </a:p>
          <a:p>
            <a:pPr lvl="0" algn="just"/>
            <a:endParaRPr lang="en-US" dirty="0" smtClean="0"/>
          </a:p>
          <a:p>
            <a:pPr algn="just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1095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Some Researches Published </a:t>
            </a:r>
            <a:r>
              <a:rPr lang="en-US" sz="4000" i="1" dirty="0" smtClean="0"/>
              <a:t>(cont.)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824536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n-US" dirty="0" smtClean="0"/>
              <a:t>Awad MA and </a:t>
            </a:r>
            <a:r>
              <a:rPr lang="en-US" dirty="0" err="1" smtClean="0"/>
              <a:t>Ghulman</a:t>
            </a:r>
            <a:r>
              <a:rPr lang="en-US" dirty="0" smtClean="0"/>
              <a:t> MA (2010): Effect of different bleaching materials on surface roughness and </a:t>
            </a:r>
            <a:r>
              <a:rPr lang="en-US" dirty="0" err="1" smtClean="0"/>
              <a:t>microhardness</a:t>
            </a:r>
            <a:r>
              <a:rPr lang="en-US" dirty="0" smtClean="0"/>
              <a:t> of fiber reinforced composite fixed restorations. International Journal of Clinical Dentistry 3 (4): 253-274.</a:t>
            </a:r>
          </a:p>
          <a:p>
            <a:pPr lvl="0" algn="just"/>
            <a:r>
              <a:rPr lang="en-US" dirty="0" err="1" smtClean="0"/>
              <a:t>Marghalani</a:t>
            </a:r>
            <a:r>
              <a:rPr lang="en-US" dirty="0" smtClean="0"/>
              <a:t> TY, </a:t>
            </a:r>
            <a:r>
              <a:rPr lang="en-US" dirty="0" err="1" smtClean="0"/>
              <a:t>Hamed</a:t>
            </a:r>
            <a:r>
              <a:rPr lang="en-US" dirty="0" smtClean="0"/>
              <a:t> MT, Awad MA, </a:t>
            </a:r>
            <a:r>
              <a:rPr lang="en-US" dirty="0" err="1" smtClean="0"/>
              <a:t>Naguib</a:t>
            </a:r>
            <a:r>
              <a:rPr lang="en-US" dirty="0" smtClean="0"/>
              <a:t> GH and </a:t>
            </a:r>
            <a:r>
              <a:rPr lang="en-US" dirty="0" err="1" smtClean="0"/>
              <a:t>Elragi</a:t>
            </a:r>
            <a:r>
              <a:rPr lang="en-US" dirty="0" smtClean="0"/>
              <a:t> AF (2012): Three-dimensional finite element analysis of custom-made ceramic dowel made using CAD-CAM technology. J </a:t>
            </a:r>
            <a:r>
              <a:rPr lang="en-US" dirty="0" err="1" smtClean="0"/>
              <a:t>Prosthodont</a:t>
            </a:r>
            <a:r>
              <a:rPr lang="en-US" dirty="0" smtClean="0"/>
              <a:t> 21: 440-450.</a:t>
            </a:r>
          </a:p>
          <a:p>
            <a:pPr lvl="0" algn="just"/>
            <a:r>
              <a:rPr lang="en-US" dirty="0" err="1" smtClean="0"/>
              <a:t>Ghulman</a:t>
            </a:r>
            <a:r>
              <a:rPr lang="en-US" dirty="0" smtClean="0"/>
              <a:t> MA and Awad MA (2013): Color variation between matched and fabricated shade of different ceramics. J </a:t>
            </a:r>
            <a:r>
              <a:rPr lang="en-US" dirty="0" err="1" smtClean="0"/>
              <a:t>Prosthodont</a:t>
            </a:r>
            <a:r>
              <a:rPr lang="en-US" dirty="0" smtClean="0"/>
              <a:t> 22: 472-477.</a:t>
            </a:r>
          </a:p>
          <a:p>
            <a:pPr lvl="0" algn="just"/>
            <a:r>
              <a:rPr lang="en-US" dirty="0" smtClean="0"/>
              <a:t>Awad MA and </a:t>
            </a:r>
            <a:r>
              <a:rPr lang="en-US" dirty="0" err="1" smtClean="0"/>
              <a:t>Abdelrehim</a:t>
            </a:r>
            <a:r>
              <a:rPr lang="en-US" dirty="0" smtClean="0"/>
              <a:t> TR (2013): Retention of implant-supported fixed restorations using different provisional luting agents. Oral </a:t>
            </a:r>
            <a:r>
              <a:rPr lang="en-US" dirty="0" err="1" smtClean="0"/>
              <a:t>Hyg</a:t>
            </a:r>
            <a:r>
              <a:rPr lang="en-US" dirty="0" smtClean="0"/>
              <a:t> Health 1(2): 1-4.</a:t>
            </a:r>
          </a:p>
          <a:p>
            <a:pPr lvl="0" algn="just"/>
            <a:r>
              <a:rPr lang="en-US" dirty="0" smtClean="0"/>
              <a:t>Awad MA (2014): Brief Outline of Dr. Mohamed Awad Research Vision. Oral </a:t>
            </a:r>
            <a:r>
              <a:rPr lang="en-US" dirty="0" err="1" smtClean="0"/>
              <a:t>Hyg</a:t>
            </a:r>
            <a:r>
              <a:rPr lang="en-US" dirty="0" smtClean="0"/>
              <a:t> Health 2: e107. </a:t>
            </a:r>
            <a:r>
              <a:rPr lang="en-US" dirty="0" err="1" smtClean="0"/>
              <a:t>doi</a:t>
            </a:r>
            <a:r>
              <a:rPr lang="en-US" dirty="0" smtClean="0"/>
              <a:t>: 10.4172/2332-0702.1000e107. </a:t>
            </a:r>
          </a:p>
          <a:p>
            <a:pPr lvl="0" algn="just"/>
            <a:r>
              <a:rPr lang="en-US" dirty="0" smtClean="0"/>
              <a:t>Awad MA and </a:t>
            </a:r>
            <a:r>
              <a:rPr lang="en-US" dirty="0" err="1" smtClean="0"/>
              <a:t>Abdulghaffar</a:t>
            </a:r>
            <a:r>
              <a:rPr lang="en-US" dirty="0" smtClean="0"/>
              <a:t> HS (2014): Custom-made post and core. Part I: Technique to fabricate direct custom-made post with resin pattern. Journal of Dental Health, Oral Disorders and Therapy 1(3): 00013.</a:t>
            </a:r>
          </a:p>
          <a:p>
            <a:pPr algn="just"/>
            <a:r>
              <a:rPr lang="en-US" dirty="0" smtClean="0"/>
              <a:t>Awad MA (2014): Custom-made post and core. Part II: Fabrication of direct resin core using special mold. Journal of Dental Health, Oral Disorders and Therapy 1(3): 00014.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1095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What makes an article top quality?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44824"/>
            <a:ext cx="7772400" cy="381642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Simulating clinical performance</a:t>
            </a:r>
          </a:p>
          <a:p>
            <a:pPr lvl="0"/>
            <a:r>
              <a:rPr lang="en-US" dirty="0" smtClean="0"/>
              <a:t>Make good literature review to know the lacked points need research.</a:t>
            </a:r>
          </a:p>
          <a:p>
            <a:pPr lvl="0"/>
            <a:r>
              <a:rPr lang="en-US" dirty="0" smtClean="0"/>
              <a:t>Standardization of all factors affecting research except the ones which are working on.</a:t>
            </a:r>
          </a:p>
          <a:p>
            <a:pPr lvl="0"/>
            <a:r>
              <a:rPr lang="en-US" dirty="0" smtClean="0"/>
              <a:t>Doing enough samples to get good statistical analysis</a:t>
            </a:r>
          </a:p>
          <a:p>
            <a:pPr lvl="0"/>
            <a:r>
              <a:rPr lang="en-US" dirty="0" smtClean="0"/>
              <a:t>Using good equipments smart enough to get good results.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58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are the qualities we look for in an article?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8840"/>
            <a:ext cx="7772400" cy="4030960"/>
          </a:xfrm>
        </p:spPr>
        <p:txBody>
          <a:bodyPr/>
          <a:lstStyle/>
          <a:p>
            <a:r>
              <a:rPr lang="en-US" dirty="0" smtClean="0"/>
              <a:t>Good and recent literature review</a:t>
            </a:r>
          </a:p>
          <a:p>
            <a:r>
              <a:rPr lang="en-US" dirty="0" smtClean="0"/>
              <a:t>Good design of materials and methods</a:t>
            </a:r>
          </a:p>
          <a:p>
            <a:r>
              <a:rPr lang="en-US" dirty="0" smtClean="0"/>
              <a:t>Good statistical analysis</a:t>
            </a:r>
          </a:p>
          <a:p>
            <a:r>
              <a:rPr lang="en-US" dirty="0" smtClean="0"/>
              <a:t>Good presentation of results</a:t>
            </a:r>
          </a:p>
          <a:p>
            <a:r>
              <a:rPr lang="en-US" dirty="0" smtClean="0"/>
              <a:t>Right formatted results</a:t>
            </a:r>
          </a:p>
          <a:p>
            <a:r>
              <a:rPr lang="en-US" dirty="0" smtClean="0"/>
              <a:t>Good and valuable discussion</a:t>
            </a:r>
          </a:p>
          <a:p>
            <a:r>
              <a:rPr lang="en-US" dirty="0" smtClean="0"/>
              <a:t>Good English writing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What is the purpose of serving as an Editor-In-Chief?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52936"/>
            <a:ext cx="7772400" cy="2232248"/>
          </a:xfrm>
        </p:spPr>
        <p:txBody>
          <a:bodyPr/>
          <a:lstStyle/>
          <a:p>
            <a:r>
              <a:rPr lang="en-US" dirty="0" smtClean="0"/>
              <a:t>Help to enhance research in my field.</a:t>
            </a:r>
          </a:p>
          <a:p>
            <a:r>
              <a:rPr lang="en-US" dirty="0" smtClean="0"/>
              <a:t>Select the best researches to publish in order to enhance knowledge of dentists especially juniors.</a:t>
            </a:r>
          </a:p>
          <a:p>
            <a:r>
              <a:rPr lang="en-US" dirty="0" smtClean="0"/>
              <a:t>Help to enhance quality of life of patients.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78694"/>
            <a:ext cx="7772400" cy="1210146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How to differentiate JOHH with other journals in the field?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92896"/>
            <a:ext cx="7772400" cy="3528392"/>
          </a:xfrm>
        </p:spPr>
        <p:txBody>
          <a:bodyPr>
            <a:normAutofit/>
          </a:bodyPr>
          <a:lstStyle/>
          <a:p>
            <a:r>
              <a:rPr lang="en-US" dirty="0" smtClean="0"/>
              <a:t>JOHH has many advantages including:</a:t>
            </a:r>
          </a:p>
          <a:p>
            <a:pPr lvl="1"/>
            <a:r>
              <a:rPr lang="en-US" dirty="0" smtClean="0"/>
              <a:t>Published to the Web. </a:t>
            </a:r>
          </a:p>
          <a:p>
            <a:pPr lvl="1"/>
            <a:r>
              <a:rPr lang="en-US" dirty="0" smtClean="0"/>
              <a:t>Ease of getting articles freely.</a:t>
            </a:r>
          </a:p>
          <a:p>
            <a:pPr lvl="1"/>
            <a:r>
              <a:rPr lang="en-US" dirty="0" smtClean="0"/>
              <a:t>Do not take long time for reviewing and publishing. </a:t>
            </a:r>
          </a:p>
          <a:p>
            <a:pPr lvl="1"/>
            <a:r>
              <a:rPr lang="en-US" dirty="0" smtClean="0"/>
              <a:t>Top quality and fine selected board and reviewers staff in different fields of dentistry.</a:t>
            </a:r>
          </a:p>
          <a:p>
            <a:pPr lvl="1"/>
            <a:r>
              <a:rPr lang="en-US" dirty="0" smtClean="0"/>
              <a:t>Always trying to be enhance the quality of services supplied by the journal to the dental community.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Years practicing and performing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04864"/>
            <a:ext cx="4824536" cy="367240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More than thirty years</a:t>
            </a:r>
          </a:p>
          <a:p>
            <a:r>
              <a:rPr lang="en-US" dirty="0" smtClean="0"/>
              <a:t>Got BDS (Egypt, 1983); </a:t>
            </a:r>
            <a:r>
              <a:rPr lang="en-US" dirty="0" err="1" smtClean="0"/>
              <a:t>MSc</a:t>
            </a:r>
            <a:r>
              <a:rPr lang="en-US" dirty="0" smtClean="0"/>
              <a:t> (Egypt, 1989); PhD (England, 1996).</a:t>
            </a:r>
          </a:p>
          <a:p>
            <a:r>
              <a:rPr lang="en-US" dirty="0" smtClean="0"/>
              <a:t>Associate Professor &amp; Consultant, Fixed </a:t>
            </a:r>
            <a:r>
              <a:rPr lang="en-US" dirty="0" err="1" smtClean="0"/>
              <a:t>Prosthodontic</a:t>
            </a:r>
            <a:r>
              <a:rPr lang="en-US" dirty="0" smtClean="0"/>
              <a:t> Department, Faculty of Dentistry, Tanta University, Egypt.</a:t>
            </a:r>
          </a:p>
          <a:p>
            <a:r>
              <a:rPr lang="en-US" dirty="0" smtClean="0"/>
              <a:t>Visiting Professor &amp; Consultant, Fixed </a:t>
            </a:r>
            <a:r>
              <a:rPr lang="en-US" dirty="0" err="1" smtClean="0"/>
              <a:t>Prosthodontic</a:t>
            </a:r>
            <a:r>
              <a:rPr lang="en-US" dirty="0" smtClean="0"/>
              <a:t> Division, King </a:t>
            </a:r>
            <a:r>
              <a:rPr lang="en-US" dirty="0" err="1" smtClean="0"/>
              <a:t>Abdulaziz</a:t>
            </a:r>
            <a:r>
              <a:rPr lang="en-US" dirty="0" smtClean="0"/>
              <a:t> University, Saudi Arabia.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  <p:pic>
        <p:nvPicPr>
          <p:cNvPr id="1026" name="Picture 2" descr="D:\DATA\Personal\Pictures\Family Photos\Passport Pictures\Mohamed 25Feb14 (2)m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2767" y="1844825"/>
            <a:ext cx="2293649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Societies &amp;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5040560" cy="4392488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President of Egyptian Association for Dental Research Section </a:t>
            </a:r>
            <a:r>
              <a:rPr lang="en-US" dirty="0" smtClean="0"/>
              <a:t>of International Association for Dental Research (</a:t>
            </a:r>
            <a:r>
              <a:rPr lang="en-US" b="1" dirty="0" smtClean="0"/>
              <a:t>IADR</a:t>
            </a:r>
            <a:r>
              <a:rPr lang="en-US" dirty="0" smtClean="0"/>
              <a:t>) since July 2010</a:t>
            </a:r>
          </a:p>
          <a:p>
            <a:r>
              <a:rPr lang="en-US" dirty="0" smtClean="0"/>
              <a:t>Member in the Egyptian Dental Syndicate (EDS)</a:t>
            </a:r>
          </a:p>
          <a:p>
            <a:pPr lvl="0"/>
            <a:r>
              <a:rPr lang="en-US" dirty="0" smtClean="0"/>
              <a:t>Member in the British Society for the Study of Prosthetic Dentistry (BSSPD)</a:t>
            </a:r>
          </a:p>
          <a:p>
            <a:pPr lvl="0"/>
            <a:r>
              <a:rPr lang="en-US" dirty="0" smtClean="0"/>
              <a:t>Member in the British Dental Association (BDA)</a:t>
            </a:r>
          </a:p>
          <a:p>
            <a:pPr lvl="0"/>
            <a:r>
              <a:rPr lang="en-US" dirty="0" smtClean="0"/>
              <a:t>Member in the Academy of Dental Materials</a:t>
            </a:r>
          </a:p>
          <a:p>
            <a:r>
              <a:rPr lang="en-US" dirty="0" smtClean="0"/>
              <a:t>Member in the Saudi Dental society.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  <p:pic>
        <p:nvPicPr>
          <p:cNvPr id="1026" name="Picture 2" descr="D:\DATA\Personal\Pictures\Family Photos\Passport Pictures\Mohamed 25Feb14 (2)m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2767" y="1844825"/>
            <a:ext cx="2293649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Who’s Who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04864"/>
            <a:ext cx="4896544" cy="3168352"/>
          </a:xfrm>
        </p:spPr>
        <p:txBody>
          <a:bodyPr>
            <a:noAutofit/>
          </a:bodyPr>
          <a:lstStyle/>
          <a:p>
            <a:r>
              <a:rPr lang="en-US" sz="3200" dirty="0" smtClean="0"/>
              <a:t>Biographical profile has been selected by </a:t>
            </a:r>
            <a:r>
              <a:rPr lang="en-US" sz="3200" b="1" dirty="0" smtClean="0"/>
              <a:t>Marquis Who's Who</a:t>
            </a:r>
            <a:r>
              <a:rPr lang="en-US" sz="3200" dirty="0" smtClean="0"/>
              <a:t> for inclusion in Who's Who in the World</a:t>
            </a:r>
            <a:r>
              <a:rPr lang="en-US" sz="3200" baseline="30000" dirty="0" smtClean="0"/>
              <a:t>®</a:t>
            </a:r>
            <a:r>
              <a:rPr lang="en-US" sz="3200" dirty="0" smtClean="0"/>
              <a:t> 2015 (32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Edition).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  <p:pic>
        <p:nvPicPr>
          <p:cNvPr id="1026" name="Picture 2" descr="D:\DATA\Personal\Pictures\Family Photos\Passport Pictures\Mohamed 25Feb14 (2)m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2767" y="1844825"/>
            <a:ext cx="2293649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Positions Held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5040560" cy="468052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Head of Fixed </a:t>
            </a:r>
            <a:r>
              <a:rPr lang="en-US" b="1" dirty="0" err="1" smtClean="0"/>
              <a:t>Prosthodontics</a:t>
            </a:r>
            <a:r>
              <a:rPr lang="en-US" dirty="0" smtClean="0"/>
              <a:t> </a:t>
            </a:r>
            <a:r>
              <a:rPr lang="en-US" b="1" dirty="0" smtClean="0"/>
              <a:t>Division </a:t>
            </a:r>
            <a:r>
              <a:rPr lang="en-US" dirty="0" smtClean="0"/>
              <a:t>Faculty of Dentistry, King </a:t>
            </a:r>
            <a:r>
              <a:rPr lang="en-US" dirty="0" err="1" smtClean="0"/>
              <a:t>Abdulaziz</a:t>
            </a:r>
            <a:r>
              <a:rPr lang="en-US" dirty="0" smtClean="0"/>
              <a:t> University, (Sept, 2003-Sept 2004)</a:t>
            </a:r>
          </a:p>
          <a:p>
            <a:r>
              <a:rPr lang="en-US" b="1" dirty="0" smtClean="0"/>
              <a:t>Associate Professor &amp; Consultant</a:t>
            </a:r>
            <a:r>
              <a:rPr lang="en-US" dirty="0" smtClean="0"/>
              <a:t>, Faculty of Dentistry, Tanta University, Egypt and King </a:t>
            </a:r>
            <a:r>
              <a:rPr lang="en-US" dirty="0" err="1" smtClean="0"/>
              <a:t>Abdulaziz</a:t>
            </a:r>
            <a:r>
              <a:rPr lang="en-US" dirty="0" smtClean="0"/>
              <a:t> University, Saudi Arabia to date.</a:t>
            </a:r>
          </a:p>
          <a:p>
            <a:r>
              <a:rPr lang="en-US" b="1" dirty="0" err="1" smtClean="0"/>
              <a:t>Assisstant</a:t>
            </a:r>
            <a:r>
              <a:rPr lang="en-US" b="1" dirty="0" smtClean="0"/>
              <a:t> Professor &amp; Consultant</a:t>
            </a:r>
            <a:r>
              <a:rPr lang="en-US" dirty="0" smtClean="0"/>
              <a:t>, Faculty of Dentistry, Tanta University, Egypt and King </a:t>
            </a:r>
            <a:r>
              <a:rPr lang="en-US" dirty="0" err="1" smtClean="0"/>
              <a:t>Abdulaziz</a:t>
            </a:r>
            <a:r>
              <a:rPr lang="en-US" dirty="0" smtClean="0"/>
              <a:t> University, Saudi Arabia.</a:t>
            </a:r>
          </a:p>
          <a:p>
            <a:r>
              <a:rPr lang="en-US" b="1" dirty="0" smtClean="0"/>
              <a:t>PhD Student, </a:t>
            </a:r>
            <a:r>
              <a:rPr lang="en-US" dirty="0" smtClean="0"/>
              <a:t>Department of Restorative Dentistry (Nov 1992-Dec 1996) University of Manchester, United Kingdom.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  <p:pic>
        <p:nvPicPr>
          <p:cNvPr id="1026" name="Picture 2" descr="D:\DATA\Personal\Pictures\Family Photos\Passport Pictures\Mohamed 25Feb14 (2)m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2767" y="1844825"/>
            <a:ext cx="2293649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5328592" cy="47525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/>
              <a:t>Head of Fixed </a:t>
            </a:r>
            <a:r>
              <a:rPr lang="en-US" b="1" dirty="0" err="1" smtClean="0"/>
              <a:t>Prosthodontics</a:t>
            </a:r>
            <a:r>
              <a:rPr lang="en-US" dirty="0" smtClean="0"/>
              <a:t> </a:t>
            </a:r>
            <a:r>
              <a:rPr lang="en-US" b="1" dirty="0" smtClean="0"/>
              <a:t>Division </a:t>
            </a:r>
            <a:r>
              <a:rPr lang="en-US" dirty="0" smtClean="0"/>
              <a:t>Faculty of Dentistry, King </a:t>
            </a:r>
            <a:r>
              <a:rPr lang="en-US" dirty="0" err="1" smtClean="0"/>
              <a:t>Abdulaziz</a:t>
            </a:r>
            <a:r>
              <a:rPr lang="en-US" dirty="0" smtClean="0"/>
              <a:t> University, (Sept, 2003-Sept 2004).</a:t>
            </a:r>
          </a:p>
          <a:p>
            <a:pPr algn="just"/>
            <a:r>
              <a:rPr lang="en-US" b="1" dirty="0" smtClean="0"/>
              <a:t>Fixed </a:t>
            </a:r>
            <a:r>
              <a:rPr lang="en-US" b="1" dirty="0" err="1" smtClean="0"/>
              <a:t>Prosthodontics</a:t>
            </a:r>
            <a:r>
              <a:rPr lang="en-US" b="1" dirty="0" smtClean="0"/>
              <a:t> Course</a:t>
            </a:r>
            <a:r>
              <a:rPr lang="en-US" dirty="0" smtClean="0"/>
              <a:t> </a:t>
            </a:r>
            <a:r>
              <a:rPr lang="en-US" b="1" dirty="0" smtClean="0"/>
              <a:t>Director of Fourth and Fifth Year</a:t>
            </a:r>
            <a:r>
              <a:rPr lang="en-US" dirty="0" smtClean="0"/>
              <a:t> Department of Oral &amp; Maxillofacial Rehabilitation, Fixed </a:t>
            </a:r>
            <a:r>
              <a:rPr lang="en-US" dirty="0" err="1" smtClean="0"/>
              <a:t>Prosthodontics</a:t>
            </a:r>
            <a:r>
              <a:rPr lang="en-US" dirty="0" smtClean="0"/>
              <a:t> Division, Faculty of Dentistry, King </a:t>
            </a:r>
            <a:r>
              <a:rPr lang="en-US" dirty="0" err="1" smtClean="0"/>
              <a:t>Abdulaziz</a:t>
            </a:r>
            <a:r>
              <a:rPr lang="en-US" dirty="0" smtClean="0"/>
              <a:t> University for many years.</a:t>
            </a:r>
          </a:p>
          <a:p>
            <a:pPr algn="just"/>
            <a:r>
              <a:rPr lang="en-US" b="1" dirty="0" smtClean="0"/>
              <a:t>Fixed </a:t>
            </a:r>
            <a:r>
              <a:rPr lang="en-US" b="1" dirty="0" err="1" smtClean="0"/>
              <a:t>Prosthodontics</a:t>
            </a:r>
            <a:r>
              <a:rPr lang="en-US" b="1" dirty="0" smtClean="0"/>
              <a:t> Course</a:t>
            </a:r>
            <a:r>
              <a:rPr lang="en-US" dirty="0" smtClean="0"/>
              <a:t> </a:t>
            </a:r>
            <a:r>
              <a:rPr lang="en-US" b="1" dirty="0" smtClean="0"/>
              <a:t>Director of Sixth Year Sept 2014– to date.</a:t>
            </a:r>
          </a:p>
          <a:p>
            <a:pPr algn="just"/>
            <a:r>
              <a:rPr lang="en-US" dirty="0" smtClean="0"/>
              <a:t>Supervising and teaching </a:t>
            </a:r>
            <a:r>
              <a:rPr lang="en-US" b="1" dirty="0" smtClean="0"/>
              <a:t>postgraduate Saudi Board </a:t>
            </a:r>
            <a:r>
              <a:rPr lang="en-US" dirty="0" smtClean="0"/>
              <a:t>in Advanced Restorative Dentistry (SBARD) since year 2000.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  <p:pic>
        <p:nvPicPr>
          <p:cNvPr id="1026" name="Picture 2" descr="D:\DATA\Personal\Pictures\Family Photos\Passport Pictures\Mohamed 25Feb14 (2)m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2767" y="1844825"/>
            <a:ext cx="2293649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5184576" cy="417646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Presented researches and lectures in several international conferences all over the world including: Miami, San Diego, Seattle (USA), Singapore, Manchester &amp; Bristol (England), Riyadh, Jeddah, </a:t>
            </a:r>
            <a:r>
              <a:rPr lang="en-US" dirty="0" err="1" smtClean="0"/>
              <a:t>Makkah</a:t>
            </a:r>
            <a:r>
              <a:rPr lang="en-US" dirty="0" smtClean="0"/>
              <a:t> (Saudi Arabia), Dubai (UAE), Kuwait and Egypt.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  <p:pic>
        <p:nvPicPr>
          <p:cNvPr id="1026" name="Picture 2" descr="D:\DATA\Personal\Pictures\Family Photos\Passport Pictures\Mohamed 25Feb14 (2)m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844825"/>
            <a:ext cx="2293649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Awards &amp; 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6792"/>
            <a:ext cx="4824536" cy="4536504"/>
          </a:xfrm>
        </p:spPr>
        <p:txBody>
          <a:bodyPr>
            <a:normAutofit fontScale="92500" lnSpcReduction="20000"/>
          </a:bodyPr>
          <a:lstStyle/>
          <a:p>
            <a:pPr marL="355600" indent="-355600" algn="just"/>
            <a:r>
              <a:rPr lang="en-US" dirty="0" smtClean="0"/>
              <a:t>Awarded several awards including distinction in scientific research in King </a:t>
            </a:r>
            <a:r>
              <a:rPr lang="en-US" dirty="0" err="1" smtClean="0"/>
              <a:t>Abdulaziz</a:t>
            </a:r>
            <a:r>
              <a:rPr lang="en-US" dirty="0" smtClean="0"/>
              <a:t> University, 2008.</a:t>
            </a:r>
          </a:p>
          <a:p>
            <a:pPr marL="355600" indent="-355600" algn="just"/>
            <a:r>
              <a:rPr lang="en-US" dirty="0" smtClean="0"/>
              <a:t>Scholarship grant from Ministry of Higher Education, Egypt to get PhD from Manchester, UK, 1992.</a:t>
            </a:r>
          </a:p>
          <a:p>
            <a:pPr marL="355600" indent="-355600" algn="just"/>
            <a:r>
              <a:rPr lang="en-US" dirty="0" smtClean="0"/>
              <a:t>Held several grants for conducting researches from different associations. </a:t>
            </a:r>
          </a:p>
          <a:p>
            <a:pPr marL="355600" indent="-355600" algn="just"/>
            <a:r>
              <a:rPr lang="en-US" dirty="0" smtClean="0"/>
              <a:t>Serves for editorial board and as a reviewer for many scientific international journals.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  <p:pic>
        <p:nvPicPr>
          <p:cNvPr id="1026" name="Picture 2" descr="D:\DATA\Personal\Pictures\Family Photos\Passport Pictures\Mohamed 25Feb14 (2)m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2767" y="1844825"/>
            <a:ext cx="2293649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1095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>My Research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6805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Dental materials and Fixed </a:t>
            </a:r>
            <a:r>
              <a:rPr lang="en-US" dirty="0" err="1" smtClean="0"/>
              <a:t>Prosthodontic</a:t>
            </a:r>
            <a:r>
              <a:rPr lang="en-US" dirty="0" smtClean="0"/>
              <a:t>  Researches including: </a:t>
            </a:r>
          </a:p>
          <a:p>
            <a:pPr lvl="1"/>
            <a:r>
              <a:rPr lang="en-US" dirty="0" smtClean="0"/>
              <a:t>Dental ceramics </a:t>
            </a:r>
          </a:p>
          <a:p>
            <a:pPr lvl="1"/>
            <a:r>
              <a:rPr lang="en-US" dirty="0" smtClean="0"/>
              <a:t>Zirconium post and cores</a:t>
            </a:r>
          </a:p>
          <a:p>
            <a:pPr lvl="1"/>
            <a:r>
              <a:rPr lang="en-US" dirty="0" smtClean="0"/>
              <a:t>Fiber-</a:t>
            </a:r>
            <a:r>
              <a:rPr lang="en-US" dirty="0" err="1" smtClean="0"/>
              <a:t>reiforced</a:t>
            </a:r>
            <a:r>
              <a:rPr lang="en-US" dirty="0" smtClean="0"/>
              <a:t> composite restorations &amp; post/cores</a:t>
            </a:r>
          </a:p>
          <a:p>
            <a:pPr lvl="1"/>
            <a:r>
              <a:rPr lang="en-US" dirty="0" smtClean="0"/>
              <a:t>Color &amp; Dental esthetics</a:t>
            </a:r>
          </a:p>
          <a:p>
            <a:pPr lvl="1"/>
            <a:r>
              <a:rPr lang="en-US" dirty="0" smtClean="0"/>
              <a:t>Base metal alloys</a:t>
            </a:r>
          </a:p>
          <a:p>
            <a:pPr lvl="1"/>
            <a:r>
              <a:rPr lang="en-US" dirty="0" smtClean="0"/>
              <a:t>Wear and abrasion in dental ceramics</a:t>
            </a:r>
          </a:p>
          <a:p>
            <a:pPr lvl="1"/>
            <a:r>
              <a:rPr lang="en-US" dirty="0" smtClean="0"/>
              <a:t>Optical properties of natural teeth and dental ceramics</a:t>
            </a:r>
          </a:p>
          <a:p>
            <a:pPr lvl="1"/>
            <a:r>
              <a:rPr lang="en-US" dirty="0" smtClean="0"/>
              <a:t>Finite element analysis</a:t>
            </a:r>
          </a:p>
          <a:p>
            <a:pPr lvl="1"/>
            <a:r>
              <a:rPr lang="en-US" dirty="0" smtClean="0"/>
              <a:t>Dental implant materials</a:t>
            </a:r>
          </a:p>
          <a:p>
            <a:pPr lvl="1"/>
            <a:r>
              <a:rPr lang="en-US" dirty="0" smtClean="0"/>
              <a:t>Dental cements</a:t>
            </a:r>
          </a:p>
          <a:p>
            <a:pPr lvl="1"/>
            <a:r>
              <a:rPr lang="en-US" dirty="0" smtClean="0"/>
              <a:t>Periodontal problems related to Fixed </a:t>
            </a:r>
            <a:r>
              <a:rPr lang="en-US" dirty="0" err="1" smtClean="0"/>
              <a:t>Prosthodontic</a:t>
            </a:r>
            <a:r>
              <a:rPr lang="en-US" dirty="0" smtClean="0"/>
              <a:t> Restorations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392" y="6356350"/>
            <a:ext cx="3352800" cy="365125"/>
          </a:xfrm>
        </p:spPr>
        <p:txBody>
          <a:bodyPr/>
          <a:lstStyle/>
          <a:p>
            <a:pPr algn="ctr"/>
            <a:r>
              <a:rPr lang="en-US" dirty="0" smtClean="0"/>
              <a:t>Prof. Mohamed Awad (Editor-In-Chief JOHH)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356</TotalTime>
  <Words>1533</Words>
  <Application>Microsoft Office PowerPoint</Application>
  <PresentationFormat>On-screen Show (4:3)</PresentationFormat>
  <Paragraphs>124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Prof. Mohamed A. Awad</vt:lpstr>
      <vt:lpstr>Years practicing and performing Research</vt:lpstr>
      <vt:lpstr>Societies &amp; Associations</vt:lpstr>
      <vt:lpstr>Who’s Who</vt:lpstr>
      <vt:lpstr>Positions Held</vt:lpstr>
      <vt:lpstr>Responsibilities</vt:lpstr>
      <vt:lpstr>Conferences</vt:lpstr>
      <vt:lpstr>Awards &amp; Grants</vt:lpstr>
      <vt:lpstr>My Research Interest</vt:lpstr>
      <vt:lpstr>Some Researches Published</vt:lpstr>
      <vt:lpstr>Some Researches Published (cont.)</vt:lpstr>
      <vt:lpstr>Some Researches Published (cont.)</vt:lpstr>
      <vt:lpstr>What makes an article top quality?</vt:lpstr>
      <vt:lpstr>What are the qualities we look for in an article?</vt:lpstr>
      <vt:lpstr>What is the purpose of serving as an Editor-In-Chief?</vt:lpstr>
      <vt:lpstr>How to differentiate JOHH with other journals in the field?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Mohamed Awad</dc:title>
  <dc:creator>Dr. Mohamed Awad</dc:creator>
  <cp:lastModifiedBy>rahul-s</cp:lastModifiedBy>
  <cp:revision>19</cp:revision>
  <dcterms:created xsi:type="dcterms:W3CDTF">2014-08-30T22:04:25Z</dcterms:created>
  <dcterms:modified xsi:type="dcterms:W3CDTF">2015-10-13T14:13:01Z</dcterms:modified>
</cp:coreProperties>
</file>